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ymurzaevmurzabek@gmail.com" initials="a" lastIdx="2" clrIdx="0">
    <p:extLst>
      <p:ext uri="{19B8F6BF-5375-455C-9EA6-DF929625EA0E}">
        <p15:presenceInfo xmlns:p15="http://schemas.microsoft.com/office/powerpoint/2012/main" userId="2f884de33b39739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582"/>
    <a:srgbClr val="4F475F"/>
    <a:srgbClr val="928F9E"/>
    <a:srgbClr val="726B7F"/>
    <a:srgbClr val="003F7F"/>
    <a:srgbClr val="838B9B"/>
    <a:srgbClr val="EBEEF2"/>
    <a:srgbClr val="15527D"/>
    <a:srgbClr val="A0B4C2"/>
    <a:srgbClr val="1654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30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ru-RU"/>
              <a:t>Образец заголовка</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248727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4209186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393093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24711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ru-RU"/>
              <a:t>Образец заголовка</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72602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FEB6C04-844F-47BC-A532-D4245ED655C5}" type="datetimeFigureOut">
              <a:rPr lang="ru-RU" smtClean="0"/>
              <a:t>27.01.2024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98254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4" name="Content Placeholder 3"/>
          <p:cNvSpPr>
            <a:spLocks noGrp="1"/>
          </p:cNvSpPr>
          <p:nvPr>
            <p:ph sz="half" idx="2"/>
          </p:nvPr>
        </p:nvSpPr>
        <p:spPr>
          <a:xfrm>
            <a:off x="520713" y="3905482"/>
            <a:ext cx="3198096" cy="57443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6" name="Content Placeholder 5"/>
          <p:cNvSpPr>
            <a:spLocks noGrp="1"/>
          </p:cNvSpPr>
          <p:nvPr>
            <p:ph sz="quarter" idx="4"/>
          </p:nvPr>
        </p:nvSpPr>
        <p:spPr>
          <a:xfrm>
            <a:off x="3827086" y="3905482"/>
            <a:ext cx="3213847" cy="57443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FEB6C04-844F-47BC-A532-D4245ED655C5}" type="datetimeFigureOut">
              <a:rPr lang="ru-RU" smtClean="0"/>
              <a:t>27.01.2024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738914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FEB6C04-844F-47BC-A532-D4245ED655C5}" type="datetimeFigureOut">
              <a:rPr lang="ru-RU" smtClean="0"/>
              <a:t>27.01.2024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388907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B6C04-844F-47BC-A532-D4245ED655C5}" type="datetimeFigureOut">
              <a:rPr lang="ru-RU" smtClean="0"/>
              <a:t>27.01.2024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58313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ru-RU"/>
              <a:t>Образец заголовка</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BFEB6C04-844F-47BC-A532-D4245ED655C5}" type="datetimeFigureOut">
              <a:rPr lang="ru-RU" smtClean="0"/>
              <a:t>27.01.2024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5384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ru-RU"/>
              <a:t>Образец заголовка</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a:t>Вставка рисунка</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BFEB6C04-844F-47BC-A532-D4245ED655C5}" type="datetimeFigureOut">
              <a:rPr lang="ru-RU" smtClean="0"/>
              <a:t>27.01.2024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312347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BFEB6C04-844F-47BC-A532-D4245ED655C5}" type="datetimeFigureOut">
              <a:rPr lang="ru-RU" smtClean="0"/>
              <a:t>27.01.2024</a:t>
            </a:fld>
            <a:endParaRPr lang="ru-RU"/>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6BF51062-9285-45EB-8CAB-3144C19969DF}" type="slidenum">
              <a:rPr lang="ru-RU" smtClean="0"/>
              <a:t>‹#›</a:t>
            </a:fld>
            <a:endParaRPr lang="ru-RU"/>
          </a:p>
        </p:txBody>
      </p:sp>
    </p:spTree>
    <p:extLst>
      <p:ext uri="{BB962C8B-B14F-4D97-AF65-F5344CB8AC3E}">
        <p14:creationId xmlns:p14="http://schemas.microsoft.com/office/powerpoint/2010/main" val="2868266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png"/><Relationship Id="rId7"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6000" r="-56000"/>
          </a:stretch>
        </a:blip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72455B4-EEF6-4DD2-99E1-167FEC4840D0}"/>
              </a:ext>
            </a:extLst>
          </p:cNvPr>
          <p:cNvSpPr>
            <a:spLocks noGrp="1"/>
          </p:cNvSpPr>
          <p:nvPr>
            <p:ph type="subTitle" idx="1"/>
          </p:nvPr>
        </p:nvSpPr>
        <p:spPr>
          <a:xfrm>
            <a:off x="296602" y="5869630"/>
            <a:ext cx="4005862" cy="654493"/>
          </a:xfrm>
        </p:spPr>
        <p:txBody>
          <a:bodyPr>
            <a:normAutofit/>
          </a:bodyPr>
          <a:lstStyle/>
          <a:p>
            <a:pPr algn="l"/>
            <a:r>
              <a:rPr lang="ru-RU" sz="1800" b="1" dirty="0">
                <a:solidFill>
                  <a:srgbClr val="FFC000"/>
                </a:solidFill>
                <a:latin typeface="Segoe UI Variable Small" pitchFamily="2" charset="0"/>
              </a:rPr>
              <a:t>Полный маршрут и подробная информация о поездке</a:t>
            </a:r>
          </a:p>
        </p:txBody>
      </p:sp>
      <p:sp>
        <p:nvSpPr>
          <p:cNvPr id="12" name="TextBox 11">
            <a:extLst>
              <a:ext uri="{FF2B5EF4-FFF2-40B4-BE49-F238E27FC236}">
                <a16:creationId xmlns:a16="http://schemas.microsoft.com/office/drawing/2014/main" id="{C3026196-6CB6-48F8-BB85-74F68A5C8D03}"/>
              </a:ext>
            </a:extLst>
          </p:cNvPr>
          <p:cNvSpPr txBox="1"/>
          <p:nvPr/>
        </p:nvSpPr>
        <p:spPr>
          <a:xfrm>
            <a:off x="296601" y="6475444"/>
            <a:ext cx="6884499" cy="1938992"/>
          </a:xfrm>
          <a:prstGeom prst="rect">
            <a:avLst/>
          </a:prstGeom>
          <a:noFill/>
        </p:spPr>
        <p:txBody>
          <a:bodyPr wrap="square" rtlCol="0">
            <a:spAutoFit/>
          </a:bodyPr>
          <a:lstStyle/>
          <a:p>
            <a:r>
              <a:rPr lang="ru-RU" sz="4000" b="1" dirty="0">
                <a:solidFill>
                  <a:srgbClr val="FFC000"/>
                </a:solidFill>
              </a:rPr>
              <a:t>Познавательный тур к ремесленникам Чимбая</a:t>
            </a:r>
          </a:p>
          <a:p>
            <a:endParaRPr lang="ru-RU" sz="4000" b="1" dirty="0">
              <a:solidFill>
                <a:srgbClr val="FFC000"/>
              </a:solidFill>
            </a:endParaRPr>
          </a:p>
        </p:txBody>
      </p:sp>
      <p:sp>
        <p:nvSpPr>
          <p:cNvPr id="15" name="Прямоугольник 14">
            <a:extLst>
              <a:ext uri="{FF2B5EF4-FFF2-40B4-BE49-F238E27FC236}">
                <a16:creationId xmlns:a16="http://schemas.microsoft.com/office/drawing/2014/main" id="{020BF9C1-3AB9-47B4-B4E8-B85E94220016}"/>
              </a:ext>
            </a:extLst>
          </p:cNvPr>
          <p:cNvSpPr/>
          <p:nvPr/>
        </p:nvSpPr>
        <p:spPr>
          <a:xfrm>
            <a:off x="378574" y="8260547"/>
            <a:ext cx="2175596" cy="307777"/>
          </a:xfrm>
          <a:prstGeom prst="rect">
            <a:avLst/>
          </a:prstGeom>
        </p:spPr>
        <p:txBody>
          <a:bodyPr wrap="square">
            <a:spAutoFit/>
          </a:bodyPr>
          <a:lstStyle/>
          <a:p>
            <a:r>
              <a:rPr lang="ru-RU" sz="1400" b="1" dirty="0">
                <a:solidFill>
                  <a:srgbClr val="FFC000"/>
                </a:solidFill>
                <a:latin typeface="HelveticaLTPro-Bold"/>
              </a:rPr>
              <a:t>ЛУЧШИЙ ВЫБОР</a:t>
            </a:r>
          </a:p>
        </p:txBody>
      </p:sp>
      <p:sp>
        <p:nvSpPr>
          <p:cNvPr id="16" name="Прямоугольник 15">
            <a:extLst>
              <a:ext uri="{FF2B5EF4-FFF2-40B4-BE49-F238E27FC236}">
                <a16:creationId xmlns:a16="http://schemas.microsoft.com/office/drawing/2014/main" id="{517FB7C6-E5C2-4399-9565-980A2F9F13A1}"/>
              </a:ext>
            </a:extLst>
          </p:cNvPr>
          <p:cNvSpPr/>
          <p:nvPr/>
        </p:nvSpPr>
        <p:spPr>
          <a:xfrm>
            <a:off x="378574" y="8524983"/>
            <a:ext cx="2175596" cy="307777"/>
          </a:xfrm>
          <a:prstGeom prst="rect">
            <a:avLst/>
          </a:prstGeom>
        </p:spPr>
        <p:txBody>
          <a:bodyPr wrap="square">
            <a:spAutoFit/>
          </a:bodyPr>
          <a:lstStyle/>
          <a:p>
            <a:r>
              <a:rPr lang="ru-RU" sz="1400" b="1" dirty="0">
                <a:solidFill>
                  <a:srgbClr val="FFC000"/>
                </a:solidFill>
                <a:latin typeface="HelveticaLTPro-Bold"/>
              </a:rPr>
              <a:t>ЛУЧШИЕ ЦЕНЫ</a:t>
            </a:r>
          </a:p>
        </p:txBody>
      </p:sp>
      <p:sp>
        <p:nvSpPr>
          <p:cNvPr id="17" name="Прямоугольник 16">
            <a:extLst>
              <a:ext uri="{FF2B5EF4-FFF2-40B4-BE49-F238E27FC236}">
                <a16:creationId xmlns:a16="http://schemas.microsoft.com/office/drawing/2014/main" id="{F61A011A-BDE0-48C5-A8A4-8B2B4E53346D}"/>
              </a:ext>
            </a:extLst>
          </p:cNvPr>
          <p:cNvSpPr/>
          <p:nvPr/>
        </p:nvSpPr>
        <p:spPr>
          <a:xfrm>
            <a:off x="378574" y="8803550"/>
            <a:ext cx="2341970" cy="307777"/>
          </a:xfrm>
          <a:prstGeom prst="rect">
            <a:avLst/>
          </a:prstGeom>
        </p:spPr>
        <p:txBody>
          <a:bodyPr wrap="square">
            <a:spAutoFit/>
          </a:bodyPr>
          <a:lstStyle/>
          <a:p>
            <a:r>
              <a:rPr lang="ru-RU" sz="1400" b="1" dirty="0">
                <a:solidFill>
                  <a:srgbClr val="FFC000"/>
                </a:solidFill>
                <a:latin typeface="HelveticaLTPro-Bold"/>
              </a:rPr>
              <a:t>НАДЕЖНАЯ КОМАНДА</a:t>
            </a:r>
            <a:endParaRPr lang="ru-RU" sz="1100" b="1" dirty="0">
              <a:solidFill>
                <a:srgbClr val="FFC000"/>
              </a:solidFill>
              <a:latin typeface="HelveticaLTPro-Bold"/>
            </a:endParaRPr>
          </a:p>
        </p:txBody>
      </p:sp>
      <p:pic>
        <p:nvPicPr>
          <p:cNvPr id="10" name="Рисунок 9">
            <a:extLst>
              <a:ext uri="{FF2B5EF4-FFF2-40B4-BE49-F238E27FC236}">
                <a16:creationId xmlns:a16="http://schemas.microsoft.com/office/drawing/2014/main" id="{DA5332FB-614E-46E6-974F-90AA38399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46" y="8341797"/>
            <a:ext cx="3044555" cy="2184000"/>
          </a:xfrm>
          <a:prstGeom prst="rect">
            <a:avLst/>
          </a:prstGeom>
        </p:spPr>
      </p:pic>
      <p:pic>
        <p:nvPicPr>
          <p:cNvPr id="11" name="Рисунок 10">
            <a:extLst>
              <a:ext uri="{FF2B5EF4-FFF2-40B4-BE49-F238E27FC236}">
                <a16:creationId xmlns:a16="http://schemas.microsoft.com/office/drawing/2014/main" id="{A3FCD992-2C77-40B6-A41B-92BF01CA9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02" y="314173"/>
            <a:ext cx="2625763" cy="654493"/>
          </a:xfrm>
          <a:prstGeom prst="rect">
            <a:avLst/>
          </a:prstGeom>
        </p:spPr>
      </p:pic>
    </p:spTree>
    <p:extLst>
      <p:ext uri="{BB962C8B-B14F-4D97-AF65-F5344CB8AC3E}">
        <p14:creationId xmlns:p14="http://schemas.microsoft.com/office/powerpoint/2010/main" val="2433339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1F2E1FD-235F-4EC1-BC71-E351CDBAE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82" y="209590"/>
            <a:ext cx="1763486" cy="597086"/>
          </a:xfrm>
          <a:prstGeom prst="rect">
            <a:avLst/>
          </a:prstGeom>
        </p:spPr>
      </p:pic>
      <p:sp>
        <p:nvSpPr>
          <p:cNvPr id="6" name="Прямоугольник 5">
            <a:extLst>
              <a:ext uri="{FF2B5EF4-FFF2-40B4-BE49-F238E27FC236}">
                <a16:creationId xmlns:a16="http://schemas.microsoft.com/office/drawing/2014/main" id="{77C2267D-E11A-43DC-9C43-3B25C94B7B75}"/>
              </a:ext>
            </a:extLst>
          </p:cNvPr>
          <p:cNvSpPr/>
          <p:nvPr/>
        </p:nvSpPr>
        <p:spPr>
          <a:xfrm>
            <a:off x="2334408" y="1457023"/>
            <a:ext cx="2890856" cy="461665"/>
          </a:xfrm>
          <a:prstGeom prst="rect">
            <a:avLst/>
          </a:prstGeom>
        </p:spPr>
        <p:txBody>
          <a:bodyPr wrap="none">
            <a:spAutoFit/>
          </a:bodyPr>
          <a:lstStyle/>
          <a:p>
            <a:r>
              <a:rPr lang="ru-RU" sz="2400" b="1" dirty="0">
                <a:solidFill>
                  <a:srgbClr val="2C3E50"/>
                </a:solidFill>
                <a:latin typeface="HelveticaLTPro-Bold"/>
              </a:rPr>
              <a:t>Маршрут поездки</a:t>
            </a:r>
          </a:p>
        </p:txBody>
      </p:sp>
      <p:sp>
        <p:nvSpPr>
          <p:cNvPr id="8" name="Прямоугольник: скругленные углы 7">
            <a:extLst>
              <a:ext uri="{FF2B5EF4-FFF2-40B4-BE49-F238E27FC236}">
                <a16:creationId xmlns:a16="http://schemas.microsoft.com/office/drawing/2014/main" id="{B7F81404-B4A4-4A1E-B93D-4EE287632EF3}"/>
              </a:ext>
            </a:extLst>
          </p:cNvPr>
          <p:cNvSpPr/>
          <p:nvPr/>
        </p:nvSpPr>
        <p:spPr>
          <a:xfrm>
            <a:off x="676007" y="7446117"/>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4F475F"/>
                </a:solidFill>
                <a:latin typeface="Segoe UI Variable Small" pitchFamily="2" charset="0"/>
              </a:rPr>
              <a:t>Продолжительность</a:t>
            </a:r>
            <a:r>
              <a:rPr lang="en-US" sz="1600" b="1" dirty="0">
                <a:solidFill>
                  <a:srgbClr val="4F475F"/>
                </a:solidFill>
                <a:latin typeface="Segoe UI Variable Small" pitchFamily="2" charset="0"/>
              </a:rPr>
              <a:t>:</a:t>
            </a:r>
            <a:endParaRPr lang="ru-RU" sz="1600" b="1" dirty="0">
              <a:solidFill>
                <a:srgbClr val="4F475F"/>
              </a:solidFill>
              <a:latin typeface="Segoe UI Variable Small" pitchFamily="2" charset="0"/>
            </a:endParaRPr>
          </a:p>
          <a:p>
            <a:pPr algn="ctr"/>
            <a:r>
              <a:rPr lang="ru-RU" sz="1600" b="1" dirty="0">
                <a:solidFill>
                  <a:srgbClr val="4F475F"/>
                </a:solidFill>
                <a:latin typeface="Segoe UI Variable Small" pitchFamily="2" charset="0"/>
              </a:rPr>
              <a:t>1 - день</a:t>
            </a:r>
          </a:p>
        </p:txBody>
      </p:sp>
      <p:sp>
        <p:nvSpPr>
          <p:cNvPr id="15" name="Прямоугольник: скругленные углы 14">
            <a:extLst>
              <a:ext uri="{FF2B5EF4-FFF2-40B4-BE49-F238E27FC236}">
                <a16:creationId xmlns:a16="http://schemas.microsoft.com/office/drawing/2014/main" id="{9E77306D-D151-4F7D-9FD9-D0138734E391}"/>
              </a:ext>
            </a:extLst>
          </p:cNvPr>
          <p:cNvSpPr/>
          <p:nvPr/>
        </p:nvSpPr>
        <p:spPr>
          <a:xfrm>
            <a:off x="676006" y="8394487"/>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4F475F"/>
                </a:solidFill>
                <a:latin typeface="Segoe UI Variable Small" pitchFamily="2" charset="0"/>
              </a:rPr>
              <a:t>Общий путь</a:t>
            </a:r>
            <a:r>
              <a:rPr lang="en-US" sz="1600" b="1" dirty="0">
                <a:solidFill>
                  <a:srgbClr val="4F475F"/>
                </a:solidFill>
                <a:latin typeface="Segoe UI Variable Small" pitchFamily="2" charset="0"/>
              </a:rPr>
              <a:t>:</a:t>
            </a:r>
            <a:endParaRPr lang="ru-RU" sz="1600" b="1" dirty="0">
              <a:solidFill>
                <a:srgbClr val="4F475F"/>
              </a:solidFill>
              <a:latin typeface="Segoe UI Variable Small" pitchFamily="2" charset="0"/>
            </a:endParaRPr>
          </a:p>
          <a:p>
            <a:pPr algn="ctr"/>
            <a:r>
              <a:rPr lang="ru-RU" sz="1600" b="1" dirty="0">
                <a:solidFill>
                  <a:srgbClr val="4F475F"/>
                </a:solidFill>
                <a:latin typeface="Segoe UI Variable Small" pitchFamily="2" charset="0"/>
              </a:rPr>
              <a:t>Около 200 км</a:t>
            </a:r>
          </a:p>
        </p:txBody>
      </p:sp>
      <p:sp>
        <p:nvSpPr>
          <p:cNvPr id="16" name="Прямоугольник: скругленные углы 15">
            <a:extLst>
              <a:ext uri="{FF2B5EF4-FFF2-40B4-BE49-F238E27FC236}">
                <a16:creationId xmlns:a16="http://schemas.microsoft.com/office/drawing/2014/main" id="{B1493535-CAFD-4109-88B1-3478210E563B}"/>
              </a:ext>
            </a:extLst>
          </p:cNvPr>
          <p:cNvSpPr/>
          <p:nvPr/>
        </p:nvSpPr>
        <p:spPr>
          <a:xfrm>
            <a:off x="4222797" y="7446117"/>
            <a:ext cx="2765376" cy="811970"/>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4F475F"/>
                </a:solidFill>
                <a:latin typeface="Segoe UI Variable Small" pitchFamily="2" charset="0"/>
              </a:rPr>
              <a:t>Сезон тура</a:t>
            </a:r>
            <a:r>
              <a:rPr lang="en-US" sz="1600" b="1" dirty="0">
                <a:solidFill>
                  <a:srgbClr val="4F475F"/>
                </a:solidFill>
                <a:latin typeface="Segoe UI Variable Small" pitchFamily="2" charset="0"/>
              </a:rPr>
              <a:t>:</a:t>
            </a:r>
            <a:endParaRPr lang="ru-RU" sz="1600" b="1" dirty="0">
              <a:solidFill>
                <a:srgbClr val="4F475F"/>
              </a:solidFill>
              <a:latin typeface="Segoe UI Variable Small" pitchFamily="2" charset="0"/>
            </a:endParaRPr>
          </a:p>
          <a:p>
            <a:pPr algn="ctr"/>
            <a:r>
              <a:rPr lang="ru-RU" sz="1600" b="1" dirty="0">
                <a:solidFill>
                  <a:srgbClr val="4F475F"/>
                </a:solidFill>
                <a:latin typeface="Segoe UI Variable Small" pitchFamily="2" charset="0"/>
              </a:rPr>
              <a:t>Круглый год</a:t>
            </a:r>
          </a:p>
        </p:txBody>
      </p:sp>
      <p:sp>
        <p:nvSpPr>
          <p:cNvPr id="17" name="Прямоугольник: скругленные углы 16">
            <a:extLst>
              <a:ext uri="{FF2B5EF4-FFF2-40B4-BE49-F238E27FC236}">
                <a16:creationId xmlns:a16="http://schemas.microsoft.com/office/drawing/2014/main" id="{59717791-03B0-4E88-BF53-9C5B4A0DDAAC}"/>
              </a:ext>
            </a:extLst>
          </p:cNvPr>
          <p:cNvSpPr/>
          <p:nvPr/>
        </p:nvSpPr>
        <p:spPr>
          <a:xfrm>
            <a:off x="4222797" y="8361486"/>
            <a:ext cx="2765376" cy="752767"/>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4F475F"/>
                </a:solidFill>
                <a:latin typeface="Segoe UI Variable Small" pitchFamily="2" charset="0"/>
              </a:rPr>
              <a:t>Питание</a:t>
            </a:r>
            <a:r>
              <a:rPr lang="en-US" sz="1600" b="1" dirty="0">
                <a:solidFill>
                  <a:srgbClr val="4F475F"/>
                </a:solidFill>
                <a:latin typeface="Segoe UI Variable Small" pitchFamily="2" charset="0"/>
              </a:rPr>
              <a:t>:</a:t>
            </a:r>
            <a:endParaRPr lang="ru-RU" sz="1600" b="1" dirty="0">
              <a:solidFill>
                <a:srgbClr val="4F475F"/>
              </a:solidFill>
              <a:latin typeface="Segoe UI Variable Small" pitchFamily="2" charset="0"/>
            </a:endParaRPr>
          </a:p>
          <a:p>
            <a:pPr algn="ctr"/>
            <a:r>
              <a:rPr lang="ru-RU" sz="1600" b="1" dirty="0">
                <a:solidFill>
                  <a:srgbClr val="4F475F"/>
                </a:solidFill>
                <a:latin typeface="Segoe UI Variable Small" pitchFamily="2" charset="0"/>
              </a:rPr>
              <a:t>По запросу</a:t>
            </a:r>
          </a:p>
        </p:txBody>
      </p:sp>
      <p:sp>
        <p:nvSpPr>
          <p:cNvPr id="22" name="Прямоугольник: скругленные углы 21">
            <a:extLst>
              <a:ext uri="{FF2B5EF4-FFF2-40B4-BE49-F238E27FC236}">
                <a16:creationId xmlns:a16="http://schemas.microsoft.com/office/drawing/2014/main" id="{FD360294-A8DC-4EAE-B849-DB35D06A0EFB}"/>
              </a:ext>
            </a:extLst>
          </p:cNvPr>
          <p:cNvSpPr/>
          <p:nvPr/>
        </p:nvSpPr>
        <p:spPr>
          <a:xfrm>
            <a:off x="2472711" y="9357402"/>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4F475F"/>
                </a:solidFill>
                <a:latin typeface="Segoe UI Variable Small" pitchFamily="2" charset="0"/>
              </a:rPr>
              <a:t>Транспорт</a:t>
            </a:r>
            <a:r>
              <a:rPr lang="en-US" sz="1600" b="1" dirty="0">
                <a:solidFill>
                  <a:srgbClr val="4F475F"/>
                </a:solidFill>
                <a:latin typeface="Segoe UI Variable Small" pitchFamily="2" charset="0"/>
              </a:rPr>
              <a:t>:</a:t>
            </a:r>
            <a:endParaRPr lang="ru-RU" sz="1600" b="1" dirty="0">
              <a:solidFill>
                <a:srgbClr val="4F475F"/>
              </a:solidFill>
              <a:latin typeface="Segoe UI Variable Small" pitchFamily="2" charset="0"/>
            </a:endParaRPr>
          </a:p>
          <a:p>
            <a:pPr algn="ctr"/>
            <a:r>
              <a:rPr lang="ru-RU" sz="1600" b="1" dirty="0">
                <a:solidFill>
                  <a:srgbClr val="4F475F"/>
                </a:solidFill>
                <a:latin typeface="Segoe UI Variable Small" pitchFamily="2" charset="0"/>
              </a:rPr>
              <a:t>Седан - Микроавтобус</a:t>
            </a:r>
          </a:p>
        </p:txBody>
      </p:sp>
      <p:cxnSp>
        <p:nvCxnSpPr>
          <p:cNvPr id="25" name="Прямая соединительная линия 24">
            <a:extLst>
              <a:ext uri="{FF2B5EF4-FFF2-40B4-BE49-F238E27FC236}">
                <a16:creationId xmlns:a16="http://schemas.microsoft.com/office/drawing/2014/main" id="{E5F8ABF7-1A41-4826-8BD8-F10FBF3787FA}"/>
              </a:ext>
            </a:extLst>
          </p:cNvPr>
          <p:cNvCxnSpPr/>
          <p:nvPr/>
        </p:nvCxnSpPr>
        <p:spPr>
          <a:xfrm>
            <a:off x="0" y="1128304"/>
            <a:ext cx="7559675"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FD2EA645-6899-4A74-BEC3-5FB9D21FE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991" y="2093875"/>
            <a:ext cx="4421690" cy="4924407"/>
          </a:xfrm>
          <a:prstGeom prst="rect">
            <a:avLst/>
          </a:prstGeom>
        </p:spPr>
      </p:pic>
      <p:pic>
        <p:nvPicPr>
          <p:cNvPr id="11" name="Рисунок 10">
            <a:extLst>
              <a:ext uri="{FF2B5EF4-FFF2-40B4-BE49-F238E27FC236}">
                <a16:creationId xmlns:a16="http://schemas.microsoft.com/office/drawing/2014/main" id="{36867605-B8C9-45A4-AEA4-C663F3610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225" y="3770372"/>
            <a:ext cx="519223" cy="252988"/>
          </a:xfrm>
          <a:prstGeom prst="rect">
            <a:avLst/>
          </a:prstGeom>
        </p:spPr>
      </p:pic>
    </p:spTree>
    <p:extLst>
      <p:ext uri="{BB962C8B-B14F-4D97-AF65-F5344CB8AC3E}">
        <p14:creationId xmlns:p14="http://schemas.microsoft.com/office/powerpoint/2010/main" val="31511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9934783-C749-41C7-8C39-EC1F2F20D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sp>
        <p:nvSpPr>
          <p:cNvPr id="5" name="TextBox 4">
            <a:extLst>
              <a:ext uri="{FF2B5EF4-FFF2-40B4-BE49-F238E27FC236}">
                <a16:creationId xmlns:a16="http://schemas.microsoft.com/office/drawing/2014/main" id="{BEFB03D2-2551-4A88-A803-D08855A20401}"/>
              </a:ext>
            </a:extLst>
          </p:cNvPr>
          <p:cNvSpPr txBox="1"/>
          <p:nvPr/>
        </p:nvSpPr>
        <p:spPr>
          <a:xfrm>
            <a:off x="574355" y="1226542"/>
            <a:ext cx="6492240" cy="338554"/>
          </a:xfrm>
          <a:prstGeom prst="rect">
            <a:avLst/>
          </a:prstGeom>
          <a:solidFill>
            <a:srgbClr val="15527D"/>
          </a:solidFill>
        </p:spPr>
        <p:txBody>
          <a:bodyPr wrap="square" rtlCol="0">
            <a:spAutoFit/>
          </a:bodyPr>
          <a:lstStyle/>
          <a:p>
            <a:r>
              <a:rPr lang="ru-RU" sz="1600" dirty="0">
                <a:solidFill>
                  <a:schemeClr val="bg1"/>
                </a:solidFill>
                <a:latin typeface="Segoe UI Variable Small" pitchFamily="2" charset="0"/>
              </a:rPr>
              <a:t>День-1</a:t>
            </a:r>
            <a:r>
              <a:rPr lang="en-US" sz="1600" dirty="0">
                <a:solidFill>
                  <a:schemeClr val="bg1"/>
                </a:solidFill>
                <a:latin typeface="Segoe UI Variable Small" pitchFamily="2" charset="0"/>
              </a:rPr>
              <a:t>:</a:t>
            </a:r>
            <a:r>
              <a:rPr lang="ru-RU" sz="1600" dirty="0">
                <a:solidFill>
                  <a:schemeClr val="bg1"/>
                </a:solidFill>
                <a:latin typeface="Segoe UI Variable Small" pitchFamily="2" charset="0"/>
              </a:rPr>
              <a:t> Нукус – Чимбай – Нукус</a:t>
            </a:r>
          </a:p>
        </p:txBody>
      </p:sp>
      <p:sp>
        <p:nvSpPr>
          <p:cNvPr id="6" name="Прямоугольник: скругленные углы 5">
            <a:extLst>
              <a:ext uri="{FF2B5EF4-FFF2-40B4-BE49-F238E27FC236}">
                <a16:creationId xmlns:a16="http://schemas.microsoft.com/office/drawing/2014/main" id="{DE7D4469-1F7E-4207-8919-C44A9B7AFB03}"/>
              </a:ext>
            </a:extLst>
          </p:cNvPr>
          <p:cNvSpPr/>
          <p:nvPr/>
        </p:nvSpPr>
        <p:spPr>
          <a:xfrm>
            <a:off x="533716" y="1780459"/>
            <a:ext cx="6492240" cy="836022"/>
          </a:xfrm>
          <a:prstGeom prst="roundRect">
            <a:avLst/>
          </a:prstGeom>
          <a:solidFill>
            <a:srgbClr val="EBEE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solidFill>
                  <a:srgbClr val="4F475F"/>
                </a:solidFill>
              </a:rPr>
              <a:t>Начальная точка</a:t>
            </a:r>
            <a:r>
              <a:rPr lang="en-US" b="1" dirty="0">
                <a:solidFill>
                  <a:srgbClr val="4F475F"/>
                </a:solidFill>
              </a:rPr>
              <a:t>:</a:t>
            </a:r>
            <a:endParaRPr lang="ru-RU" dirty="0">
              <a:solidFill>
                <a:srgbClr val="4F475F"/>
              </a:solidFill>
            </a:endParaRPr>
          </a:p>
        </p:txBody>
      </p:sp>
      <p:pic>
        <p:nvPicPr>
          <p:cNvPr id="11" name="Рисунок 10">
            <a:extLst>
              <a:ext uri="{FF2B5EF4-FFF2-40B4-BE49-F238E27FC236}">
                <a16:creationId xmlns:a16="http://schemas.microsoft.com/office/drawing/2014/main" id="{163A30B5-8F06-4691-A016-CCCCB3704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95378" y="2094612"/>
            <a:ext cx="128361" cy="207714"/>
          </a:xfrm>
          <a:prstGeom prst="rect">
            <a:avLst/>
          </a:prstGeom>
        </p:spPr>
      </p:pic>
      <p:sp>
        <p:nvSpPr>
          <p:cNvPr id="12" name="TextBox 11">
            <a:extLst>
              <a:ext uri="{FF2B5EF4-FFF2-40B4-BE49-F238E27FC236}">
                <a16:creationId xmlns:a16="http://schemas.microsoft.com/office/drawing/2014/main" id="{06D66814-DACA-4C5F-AF4C-80F5F5AA3612}"/>
              </a:ext>
            </a:extLst>
          </p:cNvPr>
          <p:cNvSpPr txBox="1"/>
          <p:nvPr/>
        </p:nvSpPr>
        <p:spPr>
          <a:xfrm>
            <a:off x="2623739" y="2093341"/>
            <a:ext cx="3937468" cy="307777"/>
          </a:xfrm>
          <a:prstGeom prst="rect">
            <a:avLst/>
          </a:prstGeom>
          <a:noFill/>
        </p:spPr>
        <p:txBody>
          <a:bodyPr wrap="square" rtlCol="0">
            <a:spAutoFit/>
          </a:bodyPr>
          <a:lstStyle/>
          <a:p>
            <a:r>
              <a:rPr lang="ru-RU" sz="1400" dirty="0" err="1">
                <a:solidFill>
                  <a:srgbClr val="4F475F"/>
                </a:solidFill>
              </a:rPr>
              <a:t>г.Нукус</a:t>
            </a:r>
            <a:r>
              <a:rPr lang="ru-RU" sz="1400" dirty="0">
                <a:solidFill>
                  <a:srgbClr val="4F475F"/>
                </a:solidFill>
              </a:rPr>
              <a:t> (Ж</a:t>
            </a:r>
            <a:r>
              <a:rPr lang="en-US" sz="1400" dirty="0">
                <a:solidFill>
                  <a:srgbClr val="4F475F"/>
                </a:solidFill>
              </a:rPr>
              <a:t>/</a:t>
            </a:r>
            <a:r>
              <a:rPr lang="ru-RU" sz="1400" dirty="0">
                <a:solidFill>
                  <a:srgbClr val="4F475F"/>
                </a:solidFill>
              </a:rPr>
              <a:t>Д Вокзал, Аэропорт, Гостиница и </a:t>
            </a:r>
            <a:r>
              <a:rPr lang="ru-RU" sz="1400" dirty="0" err="1">
                <a:solidFill>
                  <a:srgbClr val="4F475F"/>
                </a:solidFill>
              </a:rPr>
              <a:t>т.д</a:t>
            </a:r>
            <a:r>
              <a:rPr lang="ru-RU" sz="1400" dirty="0">
                <a:solidFill>
                  <a:srgbClr val="4F475F"/>
                </a:solidFill>
              </a:rPr>
              <a:t>)</a:t>
            </a:r>
          </a:p>
        </p:txBody>
      </p:sp>
      <p:sp>
        <p:nvSpPr>
          <p:cNvPr id="15" name="Прямоугольник 14">
            <a:extLst>
              <a:ext uri="{FF2B5EF4-FFF2-40B4-BE49-F238E27FC236}">
                <a16:creationId xmlns:a16="http://schemas.microsoft.com/office/drawing/2014/main" id="{CFDDBFC6-F7F5-4E6F-AD4B-3FE32E3A94DB}"/>
              </a:ext>
            </a:extLst>
          </p:cNvPr>
          <p:cNvSpPr/>
          <p:nvPr/>
        </p:nvSpPr>
        <p:spPr>
          <a:xfrm>
            <a:off x="533715" y="2568137"/>
            <a:ext cx="6573519" cy="8217634"/>
          </a:xfrm>
          <a:prstGeom prst="rect">
            <a:avLst/>
          </a:prstGeom>
        </p:spPr>
        <p:txBody>
          <a:bodyPr wrap="square">
            <a:spAutoFit/>
          </a:bodyPr>
          <a:lstStyle/>
          <a:p>
            <a:r>
              <a:rPr lang="ru-RU" sz="1200" dirty="0">
                <a:solidFill>
                  <a:srgbClr val="4F475F"/>
                </a:solidFill>
                <a:latin typeface="Segoe UI Variable Small" pitchFamily="2" charset="0"/>
              </a:rPr>
              <a:t>Чимбай один из крупных торговых центров со времен средневековья, в которым были сосредоточены ремесленные мастерские, каждая из которых – как отдельная страница великой истории. На сегодняшний день современные ремесленники Чимбая возрождают забытые ремесла Каракалпаков. Одним из самых ярких жемчужин этого удивительного уголка является Топи аул, настоящий рай для ценителей подлинности. Здесь, среди аутентичных каракалпакских домов с плоскими крышами, время словно останавливается.</a:t>
            </a:r>
          </a:p>
          <a:p>
            <a:r>
              <a:rPr lang="ru-RU" sz="1200" dirty="0">
                <a:solidFill>
                  <a:srgbClr val="4F475F"/>
                </a:solidFill>
                <a:latin typeface="Segoe UI Variable Small" pitchFamily="2" charset="0"/>
              </a:rPr>
              <a:t>Топи аул, расположен у вод канала, где произрастает камыш, который используется в ремесле и является настоящим ковчегом традиций. </a:t>
            </a:r>
          </a:p>
          <a:p>
            <a:endParaRPr lang="ru-RU" sz="1200" dirty="0">
              <a:solidFill>
                <a:srgbClr val="4F475F"/>
              </a:solidFill>
              <a:latin typeface="Segoe UI Variable Small" pitchFamily="2" charset="0"/>
            </a:endParaRPr>
          </a:p>
          <a:p>
            <a:r>
              <a:rPr lang="ru-RU" sz="1200" dirty="0">
                <a:solidFill>
                  <a:srgbClr val="4F475F"/>
                </a:solidFill>
                <a:latin typeface="Segoe UI Variable Small" pitchFamily="2" charset="0"/>
              </a:rPr>
              <a:t>Здесь жители, будучи настоящими хранителями национального наследия, мастерски занимаются заготовкой камыша и созданием неповторимых камышовых циновок, известных как ши. А как же без мастер-класса по приготовлению хлеба (</a:t>
            </a:r>
            <a:r>
              <a:rPr lang="ru-RU" sz="1200" dirty="0" err="1">
                <a:solidFill>
                  <a:srgbClr val="4F475F"/>
                </a:solidFill>
                <a:latin typeface="Segoe UI Variable Small" pitchFamily="2" charset="0"/>
              </a:rPr>
              <a:t>шорек</a:t>
            </a:r>
            <a:r>
              <a:rPr lang="ru-RU" sz="1200" dirty="0">
                <a:solidFill>
                  <a:srgbClr val="4F475F"/>
                </a:solidFill>
                <a:latin typeface="Segoe UI Variable Small" pitchFamily="2" charset="0"/>
              </a:rPr>
              <a:t> и загара </a:t>
            </a:r>
            <a:r>
              <a:rPr lang="ru-RU" sz="1200" dirty="0" err="1">
                <a:solidFill>
                  <a:srgbClr val="4F475F"/>
                </a:solidFill>
                <a:latin typeface="Segoe UI Variable Small" pitchFamily="2" charset="0"/>
              </a:rPr>
              <a:t>нан</a:t>
            </a:r>
            <a:r>
              <a:rPr lang="ru-RU" sz="1200" dirty="0">
                <a:solidFill>
                  <a:srgbClr val="4F475F"/>
                </a:solidFill>
                <a:latin typeface="Segoe UI Variable Small" pitchFamily="2" charset="0"/>
              </a:rPr>
              <a:t>), </a:t>
            </a:r>
            <a:r>
              <a:rPr lang="ru-RU" sz="1200" dirty="0" err="1">
                <a:solidFill>
                  <a:srgbClr val="4F475F"/>
                </a:solidFill>
                <a:latin typeface="Segoe UI Variable Small" pitchFamily="2" charset="0"/>
              </a:rPr>
              <a:t>жуери</a:t>
            </a:r>
            <a:r>
              <a:rPr lang="ru-RU" sz="1200" dirty="0">
                <a:solidFill>
                  <a:srgbClr val="4F475F"/>
                </a:solidFill>
                <a:latin typeface="Segoe UI Variable Small" pitchFamily="2" charset="0"/>
              </a:rPr>
              <a:t> </a:t>
            </a:r>
            <a:r>
              <a:rPr lang="ru-RU" sz="1200" dirty="0" err="1">
                <a:solidFill>
                  <a:srgbClr val="4F475F"/>
                </a:solidFill>
                <a:latin typeface="Segoe UI Variable Small" pitchFamily="2" charset="0"/>
              </a:rPr>
              <a:t>гуртук</a:t>
            </a:r>
            <a:r>
              <a:rPr lang="ru-RU" sz="1200" dirty="0">
                <a:solidFill>
                  <a:srgbClr val="4F475F"/>
                </a:solidFill>
                <a:latin typeface="Segoe UI Variable Small" pitchFamily="2" charset="0"/>
              </a:rPr>
              <a:t> из </a:t>
            </a:r>
            <a:r>
              <a:rPr lang="ru-RU" sz="1200" dirty="0" err="1">
                <a:solidFill>
                  <a:srgbClr val="4F475F"/>
                </a:solidFill>
                <a:latin typeface="Segoe UI Variable Small" pitchFamily="2" charset="0"/>
              </a:rPr>
              <a:t>джугарной</a:t>
            </a:r>
            <a:r>
              <a:rPr lang="ru-RU" sz="1200" dirty="0">
                <a:solidFill>
                  <a:srgbClr val="4F475F"/>
                </a:solidFill>
                <a:latin typeface="Segoe UI Variable Small" pitchFamily="2" charset="0"/>
              </a:rPr>
              <a:t> муки и восхитительных баурсаков (жаренный хлеб в масле), который погрузит вас в атмосферу настоящей каракалпакской гостеприимности.</a:t>
            </a:r>
          </a:p>
          <a:p>
            <a:r>
              <a:rPr lang="ru-RU" sz="1200" dirty="0">
                <a:solidFill>
                  <a:srgbClr val="4F475F"/>
                </a:solidFill>
                <a:latin typeface="Segoe UI Variable Small" pitchFamily="2" charset="0"/>
              </a:rPr>
              <a:t>Далее, в мастерской </a:t>
            </a:r>
            <a:r>
              <a:rPr lang="ru-RU" sz="1200" dirty="0" err="1">
                <a:solidFill>
                  <a:srgbClr val="4F475F"/>
                </a:solidFill>
                <a:latin typeface="Segoe UI Variable Small" pitchFamily="2" charset="0"/>
              </a:rPr>
              <a:t>Уйши</a:t>
            </a:r>
            <a:r>
              <a:rPr lang="ru-RU" sz="1200" dirty="0">
                <a:solidFill>
                  <a:srgbClr val="4F475F"/>
                </a:solidFill>
                <a:latin typeface="Segoe UI Variable Small" pitchFamily="2" charset="0"/>
              </a:rPr>
              <a:t>, вам откроются тайны создания каракалпакской юрты. Детали для этих удивительных строений до сих пор изготавливаются на старинных кустарных станках, передающих мастерство из поколения в поколение. Здесь, на том же самом кустарном станке, талантливые ковровщицы создают ковровые полосы, украшая остов юрты и создавая неповторимый интерьер.</a:t>
            </a:r>
          </a:p>
          <a:p>
            <a:endParaRPr lang="ru-RU" sz="1200" dirty="0">
              <a:solidFill>
                <a:srgbClr val="4F475F"/>
              </a:solidFill>
              <a:latin typeface="Segoe UI Variable Small" pitchFamily="2" charset="0"/>
            </a:endParaRPr>
          </a:p>
          <a:p>
            <a:r>
              <a:rPr lang="ru-RU" sz="1200" dirty="0">
                <a:solidFill>
                  <a:srgbClr val="4F475F"/>
                </a:solidFill>
                <a:latin typeface="Segoe UI Variable Small" pitchFamily="2" charset="0"/>
              </a:rPr>
              <a:t>09:00 10:00 Встреча с водителем в указанном месте и трансфер из Нукуса в </a:t>
            </a:r>
            <a:r>
              <a:rPr lang="ru-RU" sz="1200" dirty="0" err="1">
                <a:solidFill>
                  <a:srgbClr val="4F475F"/>
                </a:solidFill>
                <a:latin typeface="Segoe UI Variable Small" pitchFamily="2" charset="0"/>
              </a:rPr>
              <a:t>Чимбайский</a:t>
            </a:r>
            <a:r>
              <a:rPr lang="ru-RU" sz="1200" dirty="0">
                <a:solidFill>
                  <a:srgbClr val="4F475F"/>
                </a:solidFill>
                <a:latin typeface="Segoe UI Variable Small" pitchFamily="2" charset="0"/>
              </a:rPr>
              <a:t> район.</a:t>
            </a:r>
          </a:p>
          <a:p>
            <a:r>
              <a:rPr lang="ru-RU" sz="1200" dirty="0">
                <a:solidFill>
                  <a:srgbClr val="4F475F"/>
                </a:solidFill>
                <a:latin typeface="Segoe UI Variable Small" pitchFamily="2" charset="0"/>
              </a:rPr>
              <a:t>10:00-11:00 Визит в гостеприимную семью, которая раскроет вам секреты методов создания традиционных </a:t>
            </a:r>
            <a:r>
              <a:rPr lang="ru-RU" sz="1200" dirty="0" err="1">
                <a:solidFill>
                  <a:srgbClr val="4F475F"/>
                </a:solidFill>
                <a:latin typeface="Segoe UI Variable Small" pitchFamily="2" charset="0"/>
              </a:rPr>
              <a:t>шиев</a:t>
            </a:r>
            <a:r>
              <a:rPr lang="ru-RU" sz="1200" dirty="0">
                <a:solidFill>
                  <a:srgbClr val="4F475F"/>
                </a:solidFill>
                <a:latin typeface="Segoe UI Variable Small" pitchFamily="2" charset="0"/>
              </a:rPr>
              <a:t> (камышовые циновки). Этот мастер-класс станет неповторимым опытом, в котором каждый турист захочет участвовать в творческом процессе.</a:t>
            </a:r>
          </a:p>
          <a:p>
            <a:r>
              <a:rPr lang="ru-RU" sz="1200" dirty="0">
                <a:solidFill>
                  <a:srgbClr val="4F475F"/>
                </a:solidFill>
                <a:latin typeface="Segoe UI Variable Small" pitchFamily="2" charset="0"/>
              </a:rPr>
              <a:t>11:00-13:00 Мастер класс Каракалпакских традиционных блюд:  в аутентичной манере. В приготовление баурсаков(пончики из сдобного теста), горячего блюда </a:t>
            </a:r>
            <a:r>
              <a:rPr lang="ru-RU" sz="1200" dirty="0" err="1">
                <a:solidFill>
                  <a:srgbClr val="4F475F"/>
                </a:solidFill>
                <a:latin typeface="Segoe UI Variable Small" pitchFamily="2" charset="0"/>
              </a:rPr>
              <a:t>Жуеры</a:t>
            </a:r>
            <a:r>
              <a:rPr lang="ru-RU" sz="1200" dirty="0">
                <a:solidFill>
                  <a:srgbClr val="4F475F"/>
                </a:solidFill>
                <a:latin typeface="Segoe UI Variable Small" pitchFamily="2" charset="0"/>
              </a:rPr>
              <a:t> </a:t>
            </a:r>
            <a:r>
              <a:rPr lang="ru-RU" sz="1200" dirty="0" err="1">
                <a:solidFill>
                  <a:srgbClr val="4F475F"/>
                </a:solidFill>
                <a:latin typeface="Segoe UI Variable Small" pitchFamily="2" charset="0"/>
              </a:rPr>
              <a:t>гурдук</a:t>
            </a:r>
            <a:r>
              <a:rPr lang="ru-RU" sz="1200" dirty="0">
                <a:solidFill>
                  <a:srgbClr val="4F475F"/>
                </a:solidFill>
                <a:latin typeface="Segoe UI Variable Small" pitchFamily="2" charset="0"/>
              </a:rPr>
              <a:t> (из муки </a:t>
            </a:r>
            <a:r>
              <a:rPr lang="ru-RU" sz="1200" dirty="0" err="1">
                <a:solidFill>
                  <a:srgbClr val="4F475F"/>
                </a:solidFill>
                <a:latin typeface="Segoe UI Variable Small" pitchFamily="2" charset="0"/>
              </a:rPr>
              <a:t>Сого</a:t>
            </a:r>
            <a:r>
              <a:rPr lang="ru-RU" sz="1200" dirty="0">
                <a:solidFill>
                  <a:srgbClr val="4F475F"/>
                </a:solidFill>
                <a:latin typeface="Segoe UI Variable Small" pitchFamily="2" charset="0"/>
              </a:rPr>
              <a:t>) может участвовать каждый турист воплощая культурные ценности.</a:t>
            </a:r>
          </a:p>
          <a:p>
            <a:r>
              <a:rPr lang="ru-RU" sz="1200" dirty="0">
                <a:solidFill>
                  <a:srgbClr val="4F475F"/>
                </a:solidFill>
                <a:latin typeface="Segoe UI Variable Small" pitchFamily="2" charset="0"/>
              </a:rPr>
              <a:t>13:00-14:00 Обед в аутентичной обстановке, где каждое блюдо несет в себе наследие истории.</a:t>
            </a:r>
          </a:p>
          <a:p>
            <a:r>
              <a:rPr lang="ru-RU" sz="1200" dirty="0">
                <a:solidFill>
                  <a:srgbClr val="4F475F"/>
                </a:solidFill>
                <a:latin typeface="Segoe UI Variable Small" pitchFamily="2" charset="0"/>
              </a:rPr>
              <a:t>14:00-14:40 Посещение некоторых аутентичных аулов Чимбая.</a:t>
            </a:r>
          </a:p>
          <a:p>
            <a:r>
              <a:rPr lang="ru-RU" sz="1200" dirty="0">
                <a:solidFill>
                  <a:srgbClr val="4F475F"/>
                </a:solidFill>
                <a:latin typeface="Segoe UI Variable Small" pitchFamily="2" charset="0"/>
              </a:rPr>
              <a:t>14:40-16:20 Посещение мастерской </a:t>
            </a:r>
            <a:r>
              <a:rPr lang="ru-RU" sz="1200" dirty="0" err="1">
                <a:solidFill>
                  <a:srgbClr val="4F475F"/>
                </a:solidFill>
                <a:latin typeface="Segoe UI Variable Small" pitchFamily="2" charset="0"/>
              </a:rPr>
              <a:t>Уйши</a:t>
            </a:r>
            <a:r>
              <a:rPr lang="ru-RU" sz="1200" dirty="0">
                <a:solidFill>
                  <a:srgbClr val="4F475F"/>
                </a:solidFill>
                <a:latin typeface="Segoe UI Variable Small" pitchFamily="2" charset="0"/>
              </a:rPr>
              <a:t> (ремесленник по изготовлению юрт). Вы познакомитесь с деталями, которые воплощают традиции издавна, и сможете даже попробовать свои силы в создании чего-то уникального.</a:t>
            </a:r>
          </a:p>
          <a:p>
            <a:r>
              <a:rPr lang="ru-RU" sz="1200" dirty="0">
                <a:solidFill>
                  <a:srgbClr val="4F475F"/>
                </a:solidFill>
                <a:latin typeface="Segoe UI Variable Small" pitchFamily="2" charset="0"/>
              </a:rPr>
              <a:t>16:25-17:25 Визит к ремесленницам, у которых каждый ковров изделье превращается в творенье искусства. Это полосы для декораций юрт, в которых отражается национальный колорит наследие Каракалпаков.</a:t>
            </a:r>
          </a:p>
          <a:p>
            <a:r>
              <a:rPr lang="ru-RU" sz="1200" dirty="0">
                <a:solidFill>
                  <a:srgbClr val="4F475F"/>
                </a:solidFill>
                <a:latin typeface="Segoe UI Variable Small" pitchFamily="2" charset="0"/>
              </a:rPr>
              <a:t>17:15-18:00 По завершении увлекательного дня, полного творчества и открытий, вернетесь в Нукус, но в ваших сердцах навсегда останется частичка тепла и гармонии этого неповторимого культурного путешествия.</a:t>
            </a:r>
          </a:p>
        </p:txBody>
      </p:sp>
      <p:cxnSp>
        <p:nvCxnSpPr>
          <p:cNvPr id="22" name="Прямая соединительная линия 21">
            <a:extLst>
              <a:ext uri="{FF2B5EF4-FFF2-40B4-BE49-F238E27FC236}">
                <a16:creationId xmlns:a16="http://schemas.microsoft.com/office/drawing/2014/main" id="{E0EBBD28-2420-4C66-AB22-2B1D50E98013}"/>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260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A4720B9-ECF8-420F-8874-F3E55221E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cxnSp>
        <p:nvCxnSpPr>
          <p:cNvPr id="5" name="Прямая соединительная линия 4">
            <a:extLst>
              <a:ext uri="{FF2B5EF4-FFF2-40B4-BE49-F238E27FC236}">
                <a16:creationId xmlns:a16="http://schemas.microsoft.com/office/drawing/2014/main" id="{996B0553-9A17-460D-8698-761690F56384}"/>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85C444C4-B2AC-43ED-816A-B958A5F36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4406"/>
            <a:ext cx="4561923" cy="2566082"/>
          </a:xfrm>
          <a:prstGeom prst="rect">
            <a:avLst/>
          </a:prstGeom>
        </p:spPr>
      </p:pic>
      <p:pic>
        <p:nvPicPr>
          <p:cNvPr id="9" name="Рисунок 8">
            <a:extLst>
              <a:ext uri="{FF2B5EF4-FFF2-40B4-BE49-F238E27FC236}">
                <a16:creationId xmlns:a16="http://schemas.microsoft.com/office/drawing/2014/main" id="{B2F2F348-84A4-42A5-AC03-2993B89BE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60488"/>
            <a:ext cx="4561923" cy="3038312"/>
          </a:xfrm>
          <a:prstGeom prst="rect">
            <a:avLst/>
          </a:prstGeom>
        </p:spPr>
      </p:pic>
      <p:pic>
        <p:nvPicPr>
          <p:cNvPr id="15" name="Рисунок 14">
            <a:extLst>
              <a:ext uri="{FF2B5EF4-FFF2-40B4-BE49-F238E27FC236}">
                <a16:creationId xmlns:a16="http://schemas.microsoft.com/office/drawing/2014/main" id="{9DE85481-D157-41E4-BA49-13C2A0C5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923" y="5492506"/>
            <a:ext cx="2997752" cy="4735709"/>
          </a:xfrm>
          <a:prstGeom prst="rect">
            <a:avLst/>
          </a:prstGeom>
        </p:spPr>
      </p:pic>
      <p:pic>
        <p:nvPicPr>
          <p:cNvPr id="17" name="Рисунок 16">
            <a:extLst>
              <a:ext uri="{FF2B5EF4-FFF2-40B4-BE49-F238E27FC236}">
                <a16:creationId xmlns:a16="http://schemas.microsoft.com/office/drawing/2014/main" id="{1982CC64-07B2-472C-B82B-27D73FB9C1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923" y="1194406"/>
            <a:ext cx="2997752" cy="4298100"/>
          </a:xfrm>
          <a:prstGeom prst="rect">
            <a:avLst/>
          </a:prstGeom>
        </p:spPr>
      </p:pic>
      <p:pic>
        <p:nvPicPr>
          <p:cNvPr id="6" name="Рисунок 5">
            <a:extLst>
              <a:ext uri="{FF2B5EF4-FFF2-40B4-BE49-F238E27FC236}">
                <a16:creationId xmlns:a16="http://schemas.microsoft.com/office/drawing/2014/main" id="{00DE5941-1CF8-41A8-97B6-E956A91A58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772364"/>
            <a:ext cx="4563234" cy="3919449"/>
          </a:xfrm>
          <a:prstGeom prst="rect">
            <a:avLst/>
          </a:prstGeom>
        </p:spPr>
      </p:pic>
      <p:pic>
        <p:nvPicPr>
          <p:cNvPr id="10" name="Рисунок 9">
            <a:extLst>
              <a:ext uri="{FF2B5EF4-FFF2-40B4-BE49-F238E27FC236}">
                <a16:creationId xmlns:a16="http://schemas.microsoft.com/office/drawing/2014/main" id="{9C3CB916-4EE7-4D78-AE8D-FE166A768C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1923" y="8551028"/>
            <a:ext cx="2997752" cy="2140785"/>
          </a:xfrm>
          <a:prstGeom prst="rect">
            <a:avLst/>
          </a:prstGeom>
        </p:spPr>
      </p:pic>
    </p:spTree>
    <p:extLst>
      <p:ext uri="{BB962C8B-B14F-4D97-AF65-F5344CB8AC3E}">
        <p14:creationId xmlns:p14="http://schemas.microsoft.com/office/powerpoint/2010/main" val="2867522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7C2D7C16-2E88-4533-B29B-5F8F688BC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570" y="7798376"/>
            <a:ext cx="4475105" cy="2856206"/>
          </a:xfrm>
          <a:prstGeom prst="rect">
            <a:avLst/>
          </a:prstGeom>
        </p:spPr>
      </p:pic>
      <p:pic>
        <p:nvPicPr>
          <p:cNvPr id="4" name="Рисунок 3">
            <a:extLst>
              <a:ext uri="{FF2B5EF4-FFF2-40B4-BE49-F238E27FC236}">
                <a16:creationId xmlns:a16="http://schemas.microsoft.com/office/drawing/2014/main" id="{766C2FA8-3B17-4A0B-9C43-08A849A96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cxnSp>
        <p:nvCxnSpPr>
          <p:cNvPr id="5" name="Прямая соединительная линия 4">
            <a:extLst>
              <a:ext uri="{FF2B5EF4-FFF2-40B4-BE49-F238E27FC236}">
                <a16:creationId xmlns:a16="http://schemas.microsoft.com/office/drawing/2014/main" id="{28008561-3423-4A07-BC51-6C0F31DE477E}"/>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a:extLst>
              <a:ext uri="{FF2B5EF4-FFF2-40B4-BE49-F238E27FC236}">
                <a16:creationId xmlns:a16="http://schemas.microsoft.com/office/drawing/2014/main" id="{AFBA9289-C331-4510-8EE1-CABDCF315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2989"/>
            <a:ext cx="3779837" cy="2699881"/>
          </a:xfrm>
          <a:prstGeom prst="rect">
            <a:avLst/>
          </a:prstGeom>
        </p:spPr>
      </p:pic>
      <p:pic>
        <p:nvPicPr>
          <p:cNvPr id="7" name="Рисунок 6">
            <a:extLst>
              <a:ext uri="{FF2B5EF4-FFF2-40B4-BE49-F238E27FC236}">
                <a16:creationId xmlns:a16="http://schemas.microsoft.com/office/drawing/2014/main" id="{8CEF7670-520C-40EC-AD71-EA74C43C1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838" y="1492990"/>
            <a:ext cx="3779838" cy="2699885"/>
          </a:xfrm>
          <a:prstGeom prst="rect">
            <a:avLst/>
          </a:prstGeom>
        </p:spPr>
      </p:pic>
      <p:pic>
        <p:nvPicPr>
          <p:cNvPr id="3" name="Рисунок 2">
            <a:extLst>
              <a:ext uri="{FF2B5EF4-FFF2-40B4-BE49-F238E27FC236}">
                <a16:creationId xmlns:a16="http://schemas.microsoft.com/office/drawing/2014/main" id="{3B2F6D58-8028-417F-952B-C0655BD111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5437" y="4192875"/>
            <a:ext cx="2704238" cy="3605651"/>
          </a:xfrm>
          <a:prstGeom prst="rect">
            <a:avLst/>
          </a:prstGeom>
        </p:spPr>
      </p:pic>
      <p:pic>
        <p:nvPicPr>
          <p:cNvPr id="9" name="Рисунок 8">
            <a:extLst>
              <a:ext uri="{FF2B5EF4-FFF2-40B4-BE49-F238E27FC236}">
                <a16:creationId xmlns:a16="http://schemas.microsoft.com/office/drawing/2014/main" id="{0EC9CBC3-3CAD-450C-85F2-AC19D097EA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92876"/>
            <a:ext cx="4883648" cy="3605650"/>
          </a:xfrm>
          <a:prstGeom prst="rect">
            <a:avLst/>
          </a:prstGeom>
        </p:spPr>
      </p:pic>
      <p:pic>
        <p:nvPicPr>
          <p:cNvPr id="11" name="Рисунок 10">
            <a:extLst>
              <a:ext uri="{FF2B5EF4-FFF2-40B4-BE49-F238E27FC236}">
                <a16:creationId xmlns:a16="http://schemas.microsoft.com/office/drawing/2014/main" id="{FF480188-3CD5-42AA-8072-E4D5C9021A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3811" y="7798376"/>
            <a:ext cx="3779838" cy="2856206"/>
          </a:xfrm>
          <a:prstGeom prst="rect">
            <a:avLst/>
          </a:prstGeom>
        </p:spPr>
      </p:pic>
      <p:pic>
        <p:nvPicPr>
          <p:cNvPr id="13" name="Рисунок 12">
            <a:extLst>
              <a:ext uri="{FF2B5EF4-FFF2-40B4-BE49-F238E27FC236}">
                <a16:creationId xmlns:a16="http://schemas.microsoft.com/office/drawing/2014/main" id="{BA185313-FB5B-403A-A74E-4003BA68C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7798526"/>
            <a:ext cx="2325189" cy="2905879"/>
          </a:xfrm>
          <a:prstGeom prst="rect">
            <a:avLst/>
          </a:prstGeom>
        </p:spPr>
      </p:pic>
    </p:spTree>
    <p:extLst>
      <p:ext uri="{BB962C8B-B14F-4D97-AF65-F5344CB8AC3E}">
        <p14:creationId xmlns:p14="http://schemas.microsoft.com/office/powerpoint/2010/main" val="280549038"/>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784</TotalTime>
  <Words>480</Words>
  <Application>Microsoft Office PowerPoint</Application>
  <PresentationFormat>Произвольный</PresentationFormat>
  <Paragraphs>33</Paragraphs>
  <Slides>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vt:i4>
      </vt:variant>
    </vt:vector>
  </HeadingPairs>
  <TitlesOfParts>
    <vt:vector size="11" baseType="lpstr">
      <vt:lpstr>Arial</vt:lpstr>
      <vt:lpstr>Calibri</vt:lpstr>
      <vt:lpstr>Calibri Light</vt:lpstr>
      <vt:lpstr>HelveticaLTPro-Bold</vt:lpstr>
      <vt:lpstr>Segoe UI Variable Small</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aymurzaevmurzabek@gmail.com</dc:creator>
  <cp:lastModifiedBy>Мырзабек Аймурзаев</cp:lastModifiedBy>
  <cp:revision>33</cp:revision>
  <dcterms:created xsi:type="dcterms:W3CDTF">2023-11-24T09:24:12Z</dcterms:created>
  <dcterms:modified xsi:type="dcterms:W3CDTF">2024-01-27T09:45:31Z</dcterms:modified>
</cp:coreProperties>
</file>